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7" r:id="rId11"/>
    <p:sldId id="264" r:id="rId12"/>
    <p:sldId id="26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esktop\Invalsi%20nuovo\Invalsi%2023_24\INVALSI%2023-24%20CLASSI%20SECONDE\Istogramma%20Italiano%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esktop\Invalsi%20nuovo\Invalsi%2023_24\INVALSI%2023-24%20CLASSI%20SECONDE\Istogramma%20Italiano%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esktop\Invalsi%20nuovo\Invalsi%2023_24\INVALSI%2023-24%20CLASSI%20SECONDE\Istogramma%20Matematica%20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r>
              <a:rPr lang="it-IT" sz="1050" b="1" dirty="0">
                <a:latin typeface="+mj-lt"/>
              </a:rPr>
              <a:t>Percentuale di studenti che hanno raggiunto almeno il livello di apprendimento 3,</a:t>
            </a:r>
          </a:p>
          <a:p>
            <a:pPr>
              <a:defRPr sz="800"/>
            </a:pPr>
            <a:r>
              <a:rPr lang="it-IT" sz="1050" b="1" dirty="0">
                <a:latin typeface="+mj-lt"/>
              </a:rPr>
              <a:t>confrontata con Licei Classici, Linguistici e Scientifici.</a:t>
            </a:r>
          </a:p>
        </c:rich>
      </c:tx>
      <c:layout>
        <c:manualLayout>
          <c:xMode val="edge"/>
          <c:yMode val="edge"/>
          <c:x val="0.14954400128575129"/>
          <c:y val="2.241308312253662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1"/>
        <c:ser>
          <c:idx val="0"/>
          <c:order val="0"/>
          <c:tx>
            <c:strRef>
              <c:f>Foglio1!$B$1</c:f>
              <c:strCache>
                <c:ptCount val="1"/>
                <c:pt idx="0">
                  <c:v>% di studenti con almeno livello 3</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992-4B14-8A41-84794325F28C}"/>
              </c:ext>
            </c:extLst>
          </c:dPt>
          <c:dPt>
            <c:idx val="1"/>
            <c:invertIfNegative val="0"/>
            <c:bubble3D val="0"/>
            <c:spPr>
              <a:solidFill>
                <a:srgbClr val="FFC000"/>
              </a:solidFill>
              <a:ln>
                <a:noFill/>
              </a:ln>
              <a:effectLst/>
            </c:spPr>
            <c:extLst>
              <c:ext xmlns:c16="http://schemas.microsoft.com/office/drawing/2014/chart" uri="{C3380CC4-5D6E-409C-BE32-E72D297353CC}">
                <c16:uniqueId val="{00000003-2992-4B14-8A41-84794325F28C}"/>
              </c:ext>
            </c:extLst>
          </c:dPt>
          <c:dPt>
            <c:idx val="2"/>
            <c:invertIfNegative val="0"/>
            <c:bubble3D val="0"/>
            <c:spPr>
              <a:solidFill>
                <a:srgbClr val="FF0000"/>
              </a:solidFill>
              <a:ln>
                <a:noFill/>
              </a:ln>
              <a:effectLst/>
            </c:spPr>
            <c:extLst>
              <c:ext xmlns:c16="http://schemas.microsoft.com/office/drawing/2014/chart" uri="{C3380CC4-5D6E-409C-BE32-E72D297353CC}">
                <c16:uniqueId val="{00000005-2992-4B14-8A41-84794325F28C}"/>
              </c:ext>
            </c:extLst>
          </c:dPt>
          <c:dPt>
            <c:idx val="3"/>
            <c:invertIfNegative val="0"/>
            <c:bubble3D val="0"/>
            <c:spPr>
              <a:solidFill>
                <a:srgbClr val="FF0000"/>
              </a:solidFill>
              <a:ln>
                <a:noFill/>
              </a:ln>
              <a:effectLst/>
            </c:spPr>
            <c:extLst>
              <c:ext xmlns:c16="http://schemas.microsoft.com/office/drawing/2014/chart" uri="{C3380CC4-5D6E-409C-BE32-E72D297353CC}">
                <c16:uniqueId val="{00000007-2992-4B14-8A41-84794325F28C}"/>
              </c:ext>
            </c:extLst>
          </c:dPt>
          <c:dPt>
            <c:idx val="4"/>
            <c:invertIfNegative val="0"/>
            <c:bubble3D val="0"/>
            <c:spPr>
              <a:solidFill>
                <a:srgbClr val="FF0000"/>
              </a:solidFill>
              <a:ln>
                <a:noFill/>
              </a:ln>
              <a:effectLst/>
            </c:spPr>
            <c:extLst>
              <c:ext xmlns:c16="http://schemas.microsoft.com/office/drawing/2014/chart" uri="{C3380CC4-5D6E-409C-BE32-E72D297353CC}">
                <c16:uniqueId val="{00000009-2992-4B14-8A41-84794325F28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Foglio1!$A$2:$A$6</c:f>
              <c:strCache>
                <c:ptCount val="5"/>
                <c:pt idx="0">
                  <c:v>Liceo Classico</c:v>
                </c:pt>
                <c:pt idx="1">
                  <c:v>Liceo Linguistico</c:v>
                </c:pt>
                <c:pt idx="2">
                  <c:v> Abruzzo</c:v>
                </c:pt>
                <c:pt idx="3">
                  <c:v> SUD</c:v>
                </c:pt>
                <c:pt idx="4">
                  <c:v>Italia</c:v>
                </c:pt>
              </c:strCache>
            </c:strRef>
          </c:cat>
          <c:val>
            <c:numRef>
              <c:f>Foglio1!$B$2:$B$6</c:f>
              <c:numCache>
                <c:formatCode>0%</c:formatCode>
                <c:ptCount val="5"/>
                <c:pt idx="0">
                  <c:v>0.96</c:v>
                </c:pt>
                <c:pt idx="1">
                  <c:v>0.64</c:v>
                </c:pt>
                <c:pt idx="2">
                  <c:v>0.85</c:v>
                </c:pt>
                <c:pt idx="3">
                  <c:v>0.79</c:v>
                </c:pt>
                <c:pt idx="4">
                  <c:v>0.85</c:v>
                </c:pt>
              </c:numCache>
            </c:numRef>
          </c:val>
          <c:extLst>
            <c:ext xmlns:c16="http://schemas.microsoft.com/office/drawing/2014/chart" uri="{C3380CC4-5D6E-409C-BE32-E72D297353CC}">
              <c16:uniqueId val="{0000000A-2992-4B14-8A41-84794325F28C}"/>
            </c:ext>
          </c:extLst>
        </c:ser>
        <c:dLbls>
          <c:dLblPos val="outEnd"/>
          <c:showLegendKey val="0"/>
          <c:showVal val="1"/>
          <c:showCatName val="0"/>
          <c:showSerName val="0"/>
          <c:showPercent val="0"/>
          <c:showBubbleSize val="0"/>
        </c:dLbls>
        <c:gapWidth val="219"/>
        <c:overlap val="-27"/>
        <c:axId val="511117944"/>
        <c:axId val="511117224"/>
      </c:barChart>
      <c:catAx>
        <c:axId val="5111179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dirty="0"/>
                  <a:t>Figura</a:t>
                </a:r>
                <a:r>
                  <a:rPr lang="it-IT" baseline="0" dirty="0"/>
                  <a:t> A.</a:t>
                </a:r>
                <a:endParaRPr lang="it-IT"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224"/>
        <c:crosses val="autoZero"/>
        <c:auto val="1"/>
        <c:lblAlgn val="ctr"/>
        <c:lblOffset val="100"/>
        <c:noMultiLvlLbl val="0"/>
      </c:catAx>
      <c:valAx>
        <c:axId val="51111722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a:t>Punteggio</a:t>
                </a:r>
                <a:r>
                  <a:rPr lang="it-IT" baseline="0"/>
                  <a:t> percentuale</a:t>
                </a:r>
                <a:endParaRPr lang="it-IT"/>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r>
              <a:rPr lang="it-IT" sz="1050" b="1" dirty="0">
                <a:latin typeface="+mj-lt"/>
              </a:rPr>
              <a:t>Percentuale di studenti che hanno raggiunto  almeno il livello di apprendimento 3,</a:t>
            </a:r>
          </a:p>
          <a:p>
            <a:pPr>
              <a:defRPr sz="800"/>
            </a:pPr>
            <a:r>
              <a:rPr lang="it-IT" sz="1050" b="1" dirty="0">
                <a:latin typeface="+mj-lt"/>
              </a:rPr>
              <a:t>confrontata con altri Licei diversi da Classici, Linguistici e Scientifici.</a:t>
            </a:r>
          </a:p>
        </c:rich>
      </c:tx>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1"/>
        <c:ser>
          <c:idx val="0"/>
          <c:order val="0"/>
          <c:tx>
            <c:strRef>
              <c:f>Foglio1!$B$1</c:f>
              <c:strCache>
                <c:ptCount val="1"/>
                <c:pt idx="0">
                  <c:v>% di studenti con almeno livello 3</c:v>
                </c:pt>
              </c:strCache>
            </c:strRef>
          </c:tx>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1-243D-4CA4-AA2A-941DA175FA3B}"/>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243D-4CA4-AA2A-941DA175FA3B}"/>
              </c:ext>
            </c:extLst>
          </c:dPt>
          <c:dPt>
            <c:idx val="2"/>
            <c:invertIfNegative val="0"/>
            <c:bubble3D val="0"/>
            <c:spPr>
              <a:solidFill>
                <a:schemeClr val="accent6"/>
              </a:solidFill>
              <a:ln>
                <a:noFill/>
              </a:ln>
              <a:effectLst/>
            </c:spPr>
            <c:extLst>
              <c:ext xmlns:c16="http://schemas.microsoft.com/office/drawing/2014/chart" uri="{C3380CC4-5D6E-409C-BE32-E72D297353CC}">
                <c16:uniqueId val="{00000005-243D-4CA4-AA2A-941DA175FA3B}"/>
              </c:ext>
            </c:extLst>
          </c:dPt>
          <c:dPt>
            <c:idx val="3"/>
            <c:invertIfNegative val="0"/>
            <c:bubble3D val="0"/>
            <c:spPr>
              <a:solidFill>
                <a:srgbClr val="FF0000"/>
              </a:solidFill>
              <a:ln>
                <a:noFill/>
              </a:ln>
              <a:effectLst/>
            </c:spPr>
            <c:extLst>
              <c:ext xmlns:c16="http://schemas.microsoft.com/office/drawing/2014/chart" uri="{C3380CC4-5D6E-409C-BE32-E72D297353CC}">
                <c16:uniqueId val="{00000007-243D-4CA4-AA2A-941DA175FA3B}"/>
              </c:ext>
            </c:extLst>
          </c:dPt>
          <c:dPt>
            <c:idx val="4"/>
            <c:invertIfNegative val="0"/>
            <c:bubble3D val="0"/>
            <c:spPr>
              <a:solidFill>
                <a:srgbClr val="FF0000"/>
              </a:solidFill>
              <a:ln>
                <a:noFill/>
              </a:ln>
              <a:effectLst/>
            </c:spPr>
            <c:extLst>
              <c:ext xmlns:c16="http://schemas.microsoft.com/office/drawing/2014/chart" uri="{C3380CC4-5D6E-409C-BE32-E72D297353CC}">
                <c16:uniqueId val="{00000009-243D-4CA4-AA2A-941DA175FA3B}"/>
              </c:ext>
            </c:extLst>
          </c:dPt>
          <c:dPt>
            <c:idx val="5"/>
            <c:invertIfNegative val="0"/>
            <c:bubble3D val="0"/>
            <c:spPr>
              <a:solidFill>
                <a:srgbClr val="FF0000"/>
              </a:solidFill>
              <a:ln>
                <a:noFill/>
              </a:ln>
              <a:effectLst/>
            </c:spPr>
            <c:extLst>
              <c:ext xmlns:c16="http://schemas.microsoft.com/office/drawing/2014/chart" uri="{C3380CC4-5D6E-409C-BE32-E72D297353CC}">
                <c16:uniqueId val="{0000000B-243D-4CA4-AA2A-941DA175FA3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Foglio1!$A$2:$A$7</c:f>
              <c:strCache>
                <c:ptCount val="6"/>
                <c:pt idx="0">
                  <c:v>Liceo Musicale</c:v>
                </c:pt>
                <c:pt idx="1">
                  <c:v>Liceo Economico Sociale</c:v>
                </c:pt>
                <c:pt idx="2">
                  <c:v>Liceo Scienze Umane</c:v>
                </c:pt>
                <c:pt idx="3">
                  <c:v> Abruzzo</c:v>
                </c:pt>
                <c:pt idx="4">
                  <c:v> SUD</c:v>
                </c:pt>
                <c:pt idx="5">
                  <c:v>Italia</c:v>
                </c:pt>
              </c:strCache>
            </c:strRef>
          </c:cat>
          <c:val>
            <c:numRef>
              <c:f>Foglio1!$B$2:$B$7</c:f>
              <c:numCache>
                <c:formatCode>0%</c:formatCode>
                <c:ptCount val="6"/>
                <c:pt idx="0">
                  <c:v>0.62</c:v>
                </c:pt>
                <c:pt idx="1">
                  <c:v>0.47</c:v>
                </c:pt>
                <c:pt idx="2">
                  <c:v>0.67</c:v>
                </c:pt>
                <c:pt idx="3">
                  <c:v>0.57999999999999996</c:v>
                </c:pt>
                <c:pt idx="4">
                  <c:v>0.55000000000000004</c:v>
                </c:pt>
                <c:pt idx="5">
                  <c:v>0.64</c:v>
                </c:pt>
              </c:numCache>
            </c:numRef>
          </c:val>
          <c:extLst>
            <c:ext xmlns:c16="http://schemas.microsoft.com/office/drawing/2014/chart" uri="{C3380CC4-5D6E-409C-BE32-E72D297353CC}">
              <c16:uniqueId val="{0000000C-243D-4CA4-AA2A-941DA175FA3B}"/>
            </c:ext>
          </c:extLst>
        </c:ser>
        <c:dLbls>
          <c:dLblPos val="outEnd"/>
          <c:showLegendKey val="0"/>
          <c:showVal val="1"/>
          <c:showCatName val="0"/>
          <c:showSerName val="0"/>
          <c:showPercent val="0"/>
          <c:showBubbleSize val="0"/>
        </c:dLbls>
        <c:gapWidth val="219"/>
        <c:overlap val="-27"/>
        <c:axId val="511117944"/>
        <c:axId val="511117224"/>
      </c:barChart>
      <c:catAx>
        <c:axId val="5111179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dirty="0"/>
                  <a:t>Figura</a:t>
                </a:r>
                <a:r>
                  <a:rPr lang="it-IT" baseline="0" dirty="0"/>
                  <a:t> B.</a:t>
                </a:r>
                <a:endParaRPr lang="it-IT"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224"/>
        <c:crosses val="autoZero"/>
        <c:auto val="1"/>
        <c:lblAlgn val="ctr"/>
        <c:lblOffset val="100"/>
        <c:noMultiLvlLbl val="0"/>
      </c:catAx>
      <c:valAx>
        <c:axId val="51111722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a:t>Punteggio percentuale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r>
              <a:rPr lang="it-IT" sz="1100" b="1" dirty="0"/>
              <a:t>Percentuale di studenti che hanno raggiunto  almeno il livello di apprendimento 3,</a:t>
            </a:r>
          </a:p>
          <a:p>
            <a:pPr>
              <a:defRPr sz="800"/>
            </a:pPr>
            <a:r>
              <a:rPr lang="it-IT" sz="1100" b="1" dirty="0"/>
              <a:t>confrontata con altri </a:t>
            </a:r>
            <a:r>
              <a:rPr lang="it-IT" sz="1100" b="1" baseline="0" dirty="0"/>
              <a:t> l</a:t>
            </a:r>
            <a:r>
              <a:rPr lang="it-IT" sz="1100" b="1" dirty="0"/>
              <a:t>icei diversi</a:t>
            </a:r>
            <a:r>
              <a:rPr lang="it-IT" sz="1100" b="1" baseline="0" dirty="0"/>
              <a:t> da</a:t>
            </a:r>
            <a:r>
              <a:rPr lang="it-IT" sz="1100" b="1" dirty="0"/>
              <a:t> Scientifici</a:t>
            </a:r>
            <a:r>
              <a:rPr lang="it-IT" sz="1100" dirty="0"/>
              <a:t>.</a:t>
            </a:r>
          </a:p>
        </c:rich>
      </c:tx>
      <c:layout>
        <c:manualLayout>
          <c:xMode val="edge"/>
          <c:yMode val="edge"/>
          <c:x val="0.18639137338784159"/>
          <c:y val="3.5921867751985345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1"/>
        <c:ser>
          <c:idx val="0"/>
          <c:order val="0"/>
          <c:tx>
            <c:strRef>
              <c:f>Foglio1!$B$1</c:f>
              <c:strCache>
                <c:ptCount val="1"/>
                <c:pt idx="0">
                  <c:v>% di studenti con almeno livello 3</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AD2-47EE-A914-D61BE6C219A8}"/>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BAD2-47EE-A914-D61BE6C219A8}"/>
              </c:ext>
            </c:extLst>
          </c:dPt>
          <c:dPt>
            <c:idx val="2"/>
            <c:invertIfNegative val="0"/>
            <c:bubble3D val="0"/>
            <c:spPr>
              <a:solidFill>
                <a:srgbClr val="FFC000"/>
              </a:solidFill>
              <a:ln>
                <a:noFill/>
              </a:ln>
              <a:effectLst/>
            </c:spPr>
            <c:extLst>
              <c:ext xmlns:c16="http://schemas.microsoft.com/office/drawing/2014/chart" uri="{C3380CC4-5D6E-409C-BE32-E72D297353CC}">
                <c16:uniqueId val="{00000005-BAD2-47EE-A914-D61BE6C219A8}"/>
              </c:ext>
            </c:extLst>
          </c:dPt>
          <c:dPt>
            <c:idx val="3"/>
            <c:invertIfNegative val="0"/>
            <c:bubble3D val="0"/>
            <c:spPr>
              <a:solidFill>
                <a:schemeClr val="accent1">
                  <a:lumMod val="60000"/>
                </a:schemeClr>
              </a:solidFill>
              <a:ln>
                <a:noFill/>
              </a:ln>
              <a:effectLst/>
            </c:spPr>
            <c:extLst>
              <c:ext xmlns:c16="http://schemas.microsoft.com/office/drawing/2014/chart" uri="{C3380CC4-5D6E-409C-BE32-E72D297353CC}">
                <c16:uniqueId val="{00000007-BAD2-47EE-A914-D61BE6C219A8}"/>
              </c:ext>
            </c:extLst>
          </c:dPt>
          <c:dPt>
            <c:idx val="4"/>
            <c:invertIfNegative val="0"/>
            <c:bubble3D val="0"/>
            <c:spPr>
              <a:solidFill>
                <a:schemeClr val="accent3">
                  <a:lumMod val="60000"/>
                </a:schemeClr>
              </a:solidFill>
              <a:ln>
                <a:noFill/>
              </a:ln>
              <a:effectLst/>
            </c:spPr>
            <c:extLst>
              <c:ext xmlns:c16="http://schemas.microsoft.com/office/drawing/2014/chart" uri="{C3380CC4-5D6E-409C-BE32-E72D297353CC}">
                <c16:uniqueId val="{00000009-BAD2-47EE-A914-D61BE6C219A8}"/>
              </c:ext>
            </c:extLst>
          </c:dPt>
          <c:dPt>
            <c:idx val="5"/>
            <c:invertIfNegative val="0"/>
            <c:bubble3D val="0"/>
            <c:spPr>
              <a:solidFill>
                <a:srgbClr val="FF0000"/>
              </a:solidFill>
              <a:ln>
                <a:noFill/>
              </a:ln>
              <a:effectLst/>
            </c:spPr>
            <c:extLst>
              <c:ext xmlns:c16="http://schemas.microsoft.com/office/drawing/2014/chart" uri="{C3380CC4-5D6E-409C-BE32-E72D297353CC}">
                <c16:uniqueId val="{0000000B-BAD2-47EE-A914-D61BE6C219A8}"/>
              </c:ext>
            </c:extLst>
          </c:dPt>
          <c:dPt>
            <c:idx val="6"/>
            <c:invertIfNegative val="0"/>
            <c:bubble3D val="0"/>
            <c:spPr>
              <a:solidFill>
                <a:srgbClr val="FF0000"/>
              </a:solidFill>
              <a:ln>
                <a:noFill/>
              </a:ln>
              <a:effectLst/>
            </c:spPr>
            <c:extLst>
              <c:ext xmlns:c16="http://schemas.microsoft.com/office/drawing/2014/chart" uri="{C3380CC4-5D6E-409C-BE32-E72D297353CC}">
                <c16:uniqueId val="{0000000D-BAD2-47EE-A914-D61BE6C219A8}"/>
              </c:ext>
            </c:extLst>
          </c:dPt>
          <c:dPt>
            <c:idx val="7"/>
            <c:invertIfNegative val="0"/>
            <c:bubble3D val="0"/>
            <c:spPr>
              <a:solidFill>
                <a:srgbClr val="FF0000"/>
              </a:solidFill>
              <a:ln>
                <a:noFill/>
              </a:ln>
              <a:effectLst/>
            </c:spPr>
            <c:extLst>
              <c:ext xmlns:c16="http://schemas.microsoft.com/office/drawing/2014/chart" uri="{C3380CC4-5D6E-409C-BE32-E72D297353CC}">
                <c16:uniqueId val="{0000000F-BAD2-47EE-A914-D61BE6C219A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Foglio1!$A$2:$A$9</c:f>
              <c:strCache>
                <c:ptCount val="8"/>
                <c:pt idx="0">
                  <c:v>Liceo Classico</c:v>
                </c:pt>
                <c:pt idx="1">
                  <c:v>Liceo Linguistico</c:v>
                </c:pt>
                <c:pt idx="2">
                  <c:v>Liceo Scienze Umane</c:v>
                </c:pt>
                <c:pt idx="3">
                  <c:v>Liceo Economico Sociale</c:v>
                </c:pt>
                <c:pt idx="4">
                  <c:v>Liceo Musicale</c:v>
                </c:pt>
                <c:pt idx="5">
                  <c:v> Abruzzo</c:v>
                </c:pt>
                <c:pt idx="6">
                  <c:v> SUD</c:v>
                </c:pt>
                <c:pt idx="7">
                  <c:v>Italia</c:v>
                </c:pt>
              </c:strCache>
            </c:strRef>
          </c:cat>
          <c:val>
            <c:numRef>
              <c:f>Foglio1!$B$2:$B$9</c:f>
              <c:numCache>
                <c:formatCode>0%</c:formatCode>
                <c:ptCount val="8"/>
                <c:pt idx="0">
                  <c:v>0.78</c:v>
                </c:pt>
                <c:pt idx="1">
                  <c:v>0.46</c:v>
                </c:pt>
                <c:pt idx="2">
                  <c:v>0.39</c:v>
                </c:pt>
                <c:pt idx="3">
                  <c:v>0.21</c:v>
                </c:pt>
                <c:pt idx="4">
                  <c:v>0.24</c:v>
                </c:pt>
                <c:pt idx="5">
                  <c:v>0.39</c:v>
                </c:pt>
                <c:pt idx="6">
                  <c:v>0.35</c:v>
                </c:pt>
                <c:pt idx="7">
                  <c:v>0.51</c:v>
                </c:pt>
              </c:numCache>
            </c:numRef>
          </c:val>
          <c:extLst>
            <c:ext xmlns:c16="http://schemas.microsoft.com/office/drawing/2014/chart" uri="{C3380CC4-5D6E-409C-BE32-E72D297353CC}">
              <c16:uniqueId val="{00000010-BAD2-47EE-A914-D61BE6C219A8}"/>
            </c:ext>
          </c:extLst>
        </c:ser>
        <c:dLbls>
          <c:dLblPos val="outEnd"/>
          <c:showLegendKey val="0"/>
          <c:showVal val="1"/>
          <c:showCatName val="0"/>
          <c:showSerName val="0"/>
          <c:showPercent val="0"/>
          <c:showBubbleSize val="0"/>
        </c:dLbls>
        <c:gapWidth val="219"/>
        <c:overlap val="-27"/>
        <c:axId val="511117944"/>
        <c:axId val="511117224"/>
      </c:barChart>
      <c:catAx>
        <c:axId val="5111179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dirty="0"/>
                  <a:t>Figura</a:t>
                </a:r>
                <a:r>
                  <a:rPr lang="it-IT" baseline="0" dirty="0"/>
                  <a:t> C.</a:t>
                </a:r>
                <a:endParaRPr lang="it-IT"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224"/>
        <c:crosses val="autoZero"/>
        <c:auto val="1"/>
        <c:lblAlgn val="ctr"/>
        <c:lblOffset val="100"/>
        <c:noMultiLvlLbl val="0"/>
      </c:catAx>
      <c:valAx>
        <c:axId val="5111172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it-IT" b="1"/>
                  <a:t>Punteggio percentuale</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1117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CABF3-99FD-440C-BF40-C65DF1A0AD96}" type="datetimeFigureOut">
              <a:rPr lang="it-IT" smtClean="0"/>
              <a:t>08/01/2025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4E2B8A-F87C-40DD-A7EB-9672E2B610F5}" type="slidenum">
              <a:rPr lang="it-IT" smtClean="0"/>
              <a:t>‹N›</a:t>
            </a:fld>
            <a:endParaRPr lang="it-IT"/>
          </a:p>
        </p:txBody>
      </p:sp>
    </p:spTree>
    <p:extLst>
      <p:ext uri="{BB962C8B-B14F-4D97-AF65-F5344CB8AC3E}">
        <p14:creationId xmlns:p14="http://schemas.microsoft.com/office/powerpoint/2010/main" val="406308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44E2B8A-F87C-40DD-A7EB-9672E2B610F5}" type="slidenum">
              <a:rPr lang="it-IT" smtClean="0"/>
              <a:t>8</a:t>
            </a:fld>
            <a:endParaRPr lang="it-IT"/>
          </a:p>
        </p:txBody>
      </p:sp>
    </p:spTree>
    <p:extLst>
      <p:ext uri="{BB962C8B-B14F-4D97-AF65-F5344CB8AC3E}">
        <p14:creationId xmlns:p14="http://schemas.microsoft.com/office/powerpoint/2010/main" val="429083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6C189-79AE-BF2C-9AF5-D7096585AE7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50E46F8-B9C1-154A-104A-C42D6559A2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929F0F5-DA4A-3A98-5CF0-5A447CFC8A35}"/>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65B8614E-5278-6974-F937-1EC59927B1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02090A-3FC7-BDEF-7EA6-E4BC2D786461}"/>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44102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ACEA09-52BC-524B-5ABC-BF95C0C0C29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C01721C-31FB-5FE2-6253-4C0601CF5FA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C2415D8-9B63-BA85-D3A0-74DF4949AF49}"/>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A9DE6D77-70C4-21BD-F87C-B5F56AF23F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80C14F4-D469-F9CB-9D29-90D5EDAB5396}"/>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90680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7A9534A-DABC-FE3F-DA33-75FC074B27D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B81F4C2-7DA7-D9C6-D32E-397A33EE099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F37C425-5C1E-B7C8-205A-3A05CA20DD44}"/>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0EB31B06-6667-9C9A-C934-5B2701DCE8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04B960-5D7D-76F2-8381-CE8AC8301E4A}"/>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65866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751B2A-B2B5-B304-70BC-101D6C66AD8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64FA6DD-130B-45CD-18B2-5B11EEEDCD0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1D89642-A130-041C-0DD0-A26C5A08110F}"/>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08864CF4-2C51-D373-C60A-A0ED8E6D7C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F3584B-D26F-F4C3-A7B9-C2BF8F9C0628}"/>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473147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E2A81B-CBB6-44F2-CC1D-57576EEF8AF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279DEFE-7BC8-B46B-0401-22720472C4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483146B-7297-5767-280F-F25B38D84ACF}"/>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2475A6AA-9F7B-2F12-A755-8F31060597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C3313D3-66CD-3081-C72A-0F5FCD86BA8F}"/>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424936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57F344-1868-8293-EBCE-B533940C49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4DD72F3-0721-3864-09A0-840D8B1A597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92E2DF7-BEB4-83B2-F9B0-14189D88E44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DF27101-0639-5A63-D11E-1DFAA90E7ADD}"/>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6" name="Segnaposto piè di pagina 5">
            <a:extLst>
              <a:ext uri="{FF2B5EF4-FFF2-40B4-BE49-F238E27FC236}">
                <a16:creationId xmlns:a16="http://schemas.microsoft.com/office/drawing/2014/main" id="{87FEE587-C4F9-6A4E-5622-8126BBED028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0EFE1B4-6884-E133-1CB6-4E01B0D7D60E}"/>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339296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5F41B4-22DF-2C6F-D35D-E5FBE7F0FB9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8283086-8F99-0B90-59A8-7928E09424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F1BD635-BEF9-A1D6-0573-13D2E6FCC71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FCB43E4-F159-7A52-E1C6-7C57D44A8C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0704EE-D94B-7C78-F5A1-CB620D4C98C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5AF42CC-7EB2-0F41-0D18-4541B19ACCF7}"/>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8" name="Segnaposto piè di pagina 7">
            <a:extLst>
              <a:ext uri="{FF2B5EF4-FFF2-40B4-BE49-F238E27FC236}">
                <a16:creationId xmlns:a16="http://schemas.microsoft.com/office/drawing/2014/main" id="{00115B79-0F68-34E1-FB1F-B775555E984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079ACA0-C047-2B21-8AE4-D4BA0280DABD}"/>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253676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593904-972B-9B78-0563-31BBB5EF0F1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1241D4C-EAAB-0E63-A2CE-7571E07B300E}"/>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4" name="Segnaposto piè di pagina 3">
            <a:extLst>
              <a:ext uri="{FF2B5EF4-FFF2-40B4-BE49-F238E27FC236}">
                <a16:creationId xmlns:a16="http://schemas.microsoft.com/office/drawing/2014/main" id="{70298E4E-9350-4F5B-8132-339D164D72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31A6EF9-284E-B55D-3D27-E0FA8250CDD9}"/>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45453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A486594-365F-849D-FC42-6729DD2E9600}"/>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3" name="Segnaposto piè di pagina 2">
            <a:extLst>
              <a:ext uri="{FF2B5EF4-FFF2-40B4-BE49-F238E27FC236}">
                <a16:creationId xmlns:a16="http://schemas.microsoft.com/office/drawing/2014/main" id="{7F1612B5-853F-CBF6-BF2C-90AD1C98D20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6E9E306-2B43-FCCE-96BD-69322EAC2FF2}"/>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160855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00801D-6664-E44B-1272-8CEB693C21B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5CD9586-CBA9-85E8-CE48-6A157591FA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8133CC0-F136-5DE8-57A6-457226E948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E5AB1C0-FF1D-6C88-BDBC-9F91243240AE}"/>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6" name="Segnaposto piè di pagina 5">
            <a:extLst>
              <a:ext uri="{FF2B5EF4-FFF2-40B4-BE49-F238E27FC236}">
                <a16:creationId xmlns:a16="http://schemas.microsoft.com/office/drawing/2014/main" id="{B45E0DCA-FE96-0BAE-CDA5-A846810F0FE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3708328-3D5B-A536-A9A0-2E9A2C601FB3}"/>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258683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BE4F89-632E-29F9-35F2-E10DB8558D2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4D06462-B376-E430-9F32-99C47B4BFA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CF4FE99-723B-F117-8FE4-A1981312E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6CC69FB-8E3F-034F-5857-E647E47A6940}"/>
              </a:ext>
            </a:extLst>
          </p:cNvPr>
          <p:cNvSpPr>
            <a:spLocks noGrp="1"/>
          </p:cNvSpPr>
          <p:nvPr>
            <p:ph type="dt" sz="half" idx="10"/>
          </p:nvPr>
        </p:nvSpPr>
        <p:spPr/>
        <p:txBody>
          <a:bodyPr/>
          <a:lstStyle/>
          <a:p>
            <a:fld id="{50D9CFFD-97F7-41A8-9E37-835803F9801A}" type="datetimeFigureOut">
              <a:rPr lang="it-IT" smtClean="0"/>
              <a:t>08/01/2025</a:t>
            </a:fld>
            <a:endParaRPr lang="it-IT"/>
          </a:p>
        </p:txBody>
      </p:sp>
      <p:sp>
        <p:nvSpPr>
          <p:cNvPr id="6" name="Segnaposto piè di pagina 5">
            <a:extLst>
              <a:ext uri="{FF2B5EF4-FFF2-40B4-BE49-F238E27FC236}">
                <a16:creationId xmlns:a16="http://schemas.microsoft.com/office/drawing/2014/main" id="{E9B17EB5-677F-A282-0373-7B368C02D20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EAB88CE-1576-EDFA-1FAF-8BBC7DDAA581}"/>
              </a:ext>
            </a:extLst>
          </p:cNvPr>
          <p:cNvSpPr>
            <a:spLocks noGrp="1"/>
          </p:cNvSpPr>
          <p:nvPr>
            <p:ph type="sldNum" sz="quarter" idx="12"/>
          </p:nvPr>
        </p:nvSpPr>
        <p:spPr/>
        <p:txBody>
          <a:bodyPr/>
          <a:lstStyle/>
          <a:p>
            <a:fld id="{A1A42800-727A-42E3-9124-8692D41EB2AA}" type="slidenum">
              <a:rPr lang="it-IT" smtClean="0"/>
              <a:t>‹N›</a:t>
            </a:fld>
            <a:endParaRPr lang="it-IT"/>
          </a:p>
        </p:txBody>
      </p:sp>
    </p:spTree>
    <p:extLst>
      <p:ext uri="{BB962C8B-B14F-4D97-AF65-F5344CB8AC3E}">
        <p14:creationId xmlns:p14="http://schemas.microsoft.com/office/powerpoint/2010/main" val="221152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FFFF00"/>
          </a:fgClr>
          <a:bgClr>
            <a:schemeClr val="bg1"/>
          </a:bgClr>
        </a:patt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4558CB5-F224-EDEB-2CB3-8CF0748D4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87E9E92-AD98-BE98-0B93-B61F544969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48F9A1-BEA4-1AF4-2085-549253C89F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9CFFD-97F7-41A8-9E37-835803F9801A}" type="datetimeFigureOut">
              <a:rPr lang="it-IT" smtClean="0"/>
              <a:t>08/01/2025</a:t>
            </a:fld>
            <a:endParaRPr lang="it-IT"/>
          </a:p>
        </p:txBody>
      </p:sp>
      <p:sp>
        <p:nvSpPr>
          <p:cNvPr id="5" name="Segnaposto piè di pagina 4">
            <a:extLst>
              <a:ext uri="{FF2B5EF4-FFF2-40B4-BE49-F238E27FC236}">
                <a16:creationId xmlns:a16="http://schemas.microsoft.com/office/drawing/2014/main" id="{BE330A79-EE1F-C3C1-0BCC-48F8F98739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1F3F227-8FFC-E6DB-A8FB-70633D437C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42800-727A-42E3-9124-8692D41EB2AA}" type="slidenum">
              <a:rPr lang="it-IT" smtClean="0"/>
              <a:t>‹N›</a:t>
            </a:fld>
            <a:endParaRPr lang="it-IT"/>
          </a:p>
        </p:txBody>
      </p:sp>
    </p:spTree>
    <p:extLst>
      <p:ext uri="{BB962C8B-B14F-4D97-AF65-F5344CB8AC3E}">
        <p14:creationId xmlns:p14="http://schemas.microsoft.com/office/powerpoint/2010/main" val="162299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6AF84-5CED-F258-65F2-FDEED336FC4C}"/>
              </a:ext>
            </a:extLst>
          </p:cNvPr>
          <p:cNvSpPr>
            <a:spLocks noGrp="1"/>
          </p:cNvSpPr>
          <p:nvPr>
            <p:ph type="ctrTitle"/>
          </p:nvPr>
        </p:nvSpPr>
        <p:spPr>
          <a:xfrm>
            <a:off x="1524000" y="728468"/>
            <a:ext cx="9144000" cy="2387600"/>
          </a:xfrm>
        </p:spPr>
        <p:txBody>
          <a:bodyPr>
            <a:normAutofit/>
          </a:bodyPr>
          <a:lstStyle/>
          <a:p>
            <a:r>
              <a:rPr lang="it-IT" sz="4000" b="1" dirty="0">
                <a:solidFill>
                  <a:srgbClr val="0070C0"/>
                </a:solidFill>
              </a:rPr>
              <a:t>Rapporto Prove INVALSI classi seconde 2024</a:t>
            </a:r>
          </a:p>
        </p:txBody>
      </p:sp>
      <p:sp>
        <p:nvSpPr>
          <p:cNvPr id="3" name="Sottotitolo 2">
            <a:extLst>
              <a:ext uri="{FF2B5EF4-FFF2-40B4-BE49-F238E27FC236}">
                <a16:creationId xmlns:a16="http://schemas.microsoft.com/office/drawing/2014/main" id="{8B3FC351-A97E-2938-7AFB-86DA3799EBE9}"/>
              </a:ext>
            </a:extLst>
          </p:cNvPr>
          <p:cNvSpPr>
            <a:spLocks noGrp="1"/>
          </p:cNvSpPr>
          <p:nvPr>
            <p:ph type="subTitle" idx="1"/>
          </p:nvPr>
        </p:nvSpPr>
        <p:spPr/>
        <p:txBody>
          <a:bodyPr/>
          <a:lstStyle/>
          <a:p>
            <a:endParaRPr lang="it-IT" dirty="0"/>
          </a:p>
          <a:p>
            <a:r>
              <a:rPr lang="it-IT" dirty="0">
                <a:latin typeface="+mj-lt"/>
              </a:rPr>
              <a:t>Convitto Nazionale “D. Cotugno”, L’Aquila </a:t>
            </a:r>
          </a:p>
        </p:txBody>
      </p:sp>
    </p:spTree>
    <p:extLst>
      <p:ext uri="{BB962C8B-B14F-4D97-AF65-F5344CB8AC3E}">
        <p14:creationId xmlns:p14="http://schemas.microsoft.com/office/powerpoint/2010/main" val="3548700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6B5E931B-0739-210F-6F61-5FF6E92040AD}"/>
              </a:ext>
            </a:extLst>
          </p:cNvPr>
          <p:cNvPicPr>
            <a:picLocks noChangeAspect="1"/>
          </p:cNvPicPr>
          <p:nvPr/>
        </p:nvPicPr>
        <p:blipFill>
          <a:blip r:embed="rId2"/>
          <a:stretch>
            <a:fillRect/>
          </a:stretch>
        </p:blipFill>
        <p:spPr>
          <a:xfrm>
            <a:off x="1780966" y="1871576"/>
            <a:ext cx="8381084" cy="4775409"/>
          </a:xfrm>
          <a:prstGeom prst="rect">
            <a:avLst/>
          </a:prstGeom>
        </p:spPr>
      </p:pic>
      <p:sp>
        <p:nvSpPr>
          <p:cNvPr id="3" name="CasellaDiTesto 2">
            <a:extLst>
              <a:ext uri="{FF2B5EF4-FFF2-40B4-BE49-F238E27FC236}">
                <a16:creationId xmlns:a16="http://schemas.microsoft.com/office/drawing/2014/main" id="{FA53FC94-2309-4326-F03C-25E5CEE41C0C}"/>
              </a:ext>
            </a:extLst>
          </p:cNvPr>
          <p:cNvSpPr txBox="1"/>
          <p:nvPr/>
        </p:nvSpPr>
        <p:spPr>
          <a:xfrm>
            <a:off x="382758" y="369743"/>
            <a:ext cx="11426484" cy="1399742"/>
          </a:xfrm>
          <a:prstGeom prst="rect">
            <a:avLst/>
          </a:prstGeom>
          <a:noFill/>
        </p:spPr>
        <p:txBody>
          <a:bodyPr wrap="square">
            <a:spAutoFit/>
          </a:bodyPr>
          <a:lstStyle/>
          <a:p>
            <a:pPr algn="just">
              <a:lnSpc>
                <a:spcPct val="120000"/>
              </a:lnSpc>
            </a:pPr>
            <a:r>
              <a:rPr lang="it-IT" dirty="0"/>
              <a:t>La t</a:t>
            </a:r>
            <a:r>
              <a:rPr lang="it-IT" sz="1800" dirty="0">
                <a:latin typeface="+mn-lt"/>
              </a:rPr>
              <a:t>abella riporta il confronto tra il punteggio medio della prova di matematica dell’Istituto con quello di altri licei diversi da scientifici per le tre macroaree di riferimento e l’effetto scuola. </a:t>
            </a:r>
          </a:p>
          <a:p>
            <a:pPr algn="just">
              <a:lnSpc>
                <a:spcPct val="120000"/>
              </a:lnSpc>
            </a:pPr>
            <a:r>
              <a:rPr lang="it-IT" sz="1800" dirty="0">
                <a:latin typeface="+mn-lt"/>
              </a:rPr>
              <a:t>L’Istituto ha un effetto scuola leggermente positivo: il contributo dell’Istituto scolastico al cambiamento del livello di competenze in Matematica degli allievi è risultato </a:t>
            </a:r>
            <a:r>
              <a:rPr lang="it-IT" sz="1800" b="1" dirty="0">
                <a:latin typeface="+mn-lt"/>
              </a:rPr>
              <a:t>positivo</a:t>
            </a:r>
            <a:r>
              <a:rPr lang="it-IT" sz="1800" dirty="0">
                <a:latin typeface="+mn-lt"/>
              </a:rPr>
              <a:t>.</a:t>
            </a:r>
            <a:endParaRPr lang="it-IT" sz="1800" b="1" dirty="0">
              <a:solidFill>
                <a:srgbClr val="0070C0"/>
              </a:solidFill>
              <a:latin typeface="+mn-lt"/>
            </a:endParaRPr>
          </a:p>
        </p:txBody>
      </p:sp>
    </p:spTree>
    <p:extLst>
      <p:ext uri="{BB962C8B-B14F-4D97-AF65-F5344CB8AC3E}">
        <p14:creationId xmlns:p14="http://schemas.microsoft.com/office/powerpoint/2010/main" val="1528999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090C2-E2E7-3C81-7FFA-5E6A41ABE01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6CC69F-AA93-CDBB-6E00-FD624174B421}"/>
              </a:ext>
            </a:extLst>
          </p:cNvPr>
          <p:cNvSpPr>
            <a:spLocks noGrp="1"/>
          </p:cNvSpPr>
          <p:nvPr>
            <p:ph type="title"/>
          </p:nvPr>
        </p:nvSpPr>
        <p:spPr>
          <a:xfrm>
            <a:off x="725657" y="5225427"/>
            <a:ext cx="11119339" cy="1325563"/>
          </a:xfrm>
        </p:spPr>
        <p:txBody>
          <a:bodyPr>
            <a:normAutofit/>
          </a:bodyPr>
          <a:lstStyle/>
          <a:p>
            <a:pPr algn="just"/>
            <a:r>
              <a:rPr lang="it-IT" sz="2400" dirty="0"/>
              <a:t>La figura C. riporta i risultati delle prove di Matematica stratificati per corsi di studi, ed un confronto tra i singoli licei dell’Istituto con scuole aventi caratteristiche simili (confronto con altri licei diversi da Scientifici per le macro-aree  Abruzzo, SUD, Italia).</a:t>
            </a:r>
          </a:p>
        </p:txBody>
      </p:sp>
      <p:sp>
        <p:nvSpPr>
          <p:cNvPr id="9" name="Titolo 1">
            <a:extLst>
              <a:ext uri="{FF2B5EF4-FFF2-40B4-BE49-F238E27FC236}">
                <a16:creationId xmlns:a16="http://schemas.microsoft.com/office/drawing/2014/main" id="{7C5D16EB-A227-AF91-7653-8CCB647497B6}"/>
              </a:ext>
            </a:extLst>
          </p:cNvPr>
          <p:cNvSpPr txBox="1">
            <a:spLocks/>
          </p:cNvSpPr>
          <p:nvPr/>
        </p:nvSpPr>
        <p:spPr>
          <a:xfrm>
            <a:off x="725658" y="172782"/>
            <a:ext cx="10515600" cy="9948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b="1" dirty="0">
                <a:solidFill>
                  <a:srgbClr val="0070C0"/>
                </a:solidFill>
              </a:rPr>
              <a:t>I risultati delle Prove di Matematica stratificati per corsi di studi</a:t>
            </a:r>
          </a:p>
        </p:txBody>
      </p:sp>
      <p:graphicFrame>
        <p:nvGraphicFramePr>
          <p:cNvPr id="3" name="Grafico 2">
            <a:extLst>
              <a:ext uri="{FF2B5EF4-FFF2-40B4-BE49-F238E27FC236}">
                <a16:creationId xmlns:a16="http://schemas.microsoft.com/office/drawing/2014/main" id="{E6B4F8D5-FE93-51CF-6E0B-6899BB62C40F}"/>
              </a:ext>
            </a:extLst>
          </p:cNvPr>
          <p:cNvGraphicFramePr/>
          <p:nvPr>
            <p:extLst>
              <p:ext uri="{D42A27DB-BD31-4B8C-83A1-F6EECF244321}">
                <p14:modId xmlns:p14="http://schemas.microsoft.com/office/powerpoint/2010/main" val="2816379486"/>
              </p:ext>
            </p:extLst>
          </p:nvPr>
        </p:nvGraphicFramePr>
        <p:xfrm>
          <a:off x="1519311" y="984738"/>
          <a:ext cx="7793501" cy="42406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3791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EE4AA8-937F-F4D3-F484-D3FF3C361F2A}"/>
              </a:ext>
            </a:extLst>
          </p:cNvPr>
          <p:cNvSpPr>
            <a:spLocks noGrp="1"/>
          </p:cNvSpPr>
          <p:nvPr>
            <p:ph type="title"/>
          </p:nvPr>
        </p:nvSpPr>
        <p:spPr/>
        <p:txBody>
          <a:bodyPr>
            <a:normAutofit/>
          </a:bodyPr>
          <a:lstStyle/>
          <a:p>
            <a:r>
              <a:rPr lang="it-IT" sz="4000" b="1" dirty="0">
                <a:solidFill>
                  <a:srgbClr val="0070C0"/>
                </a:solidFill>
              </a:rPr>
              <a:t>Referenze</a:t>
            </a:r>
          </a:p>
        </p:txBody>
      </p:sp>
      <p:sp>
        <p:nvSpPr>
          <p:cNvPr id="3" name="Segnaposto contenuto 2">
            <a:extLst>
              <a:ext uri="{FF2B5EF4-FFF2-40B4-BE49-F238E27FC236}">
                <a16:creationId xmlns:a16="http://schemas.microsoft.com/office/drawing/2014/main" id="{98A8FF87-73C9-F4D8-0CAF-391BD5A97CEB}"/>
              </a:ext>
            </a:extLst>
          </p:cNvPr>
          <p:cNvSpPr>
            <a:spLocks noGrp="1"/>
          </p:cNvSpPr>
          <p:nvPr>
            <p:ph idx="1"/>
          </p:nvPr>
        </p:nvSpPr>
        <p:spPr/>
        <p:txBody>
          <a:bodyPr/>
          <a:lstStyle/>
          <a:p>
            <a:pPr marL="0" indent="0">
              <a:buNone/>
            </a:pPr>
            <a:r>
              <a:rPr lang="it-IT" dirty="0"/>
              <a:t>• </a:t>
            </a:r>
            <a:r>
              <a:rPr lang="it-IT" dirty="0">
                <a:latin typeface="+mj-lt"/>
              </a:rPr>
              <a:t>https://www.invalsiopen.it/ </a:t>
            </a:r>
          </a:p>
          <a:p>
            <a:pPr marL="0" indent="0">
              <a:buNone/>
            </a:pPr>
            <a:r>
              <a:rPr lang="it-IT" dirty="0">
                <a:latin typeface="+mj-lt"/>
              </a:rPr>
              <a:t>• Rapporto Prove INVALSI 2024</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357973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51371AA-1EC9-A332-647B-1FFCA444466A}"/>
              </a:ext>
            </a:extLst>
          </p:cNvPr>
          <p:cNvSpPr>
            <a:spLocks noGrp="1"/>
          </p:cNvSpPr>
          <p:nvPr>
            <p:ph type="title"/>
          </p:nvPr>
        </p:nvSpPr>
        <p:spPr>
          <a:xfrm>
            <a:off x="838200" y="188961"/>
            <a:ext cx="10515600" cy="718087"/>
          </a:xfrm>
        </p:spPr>
        <p:txBody>
          <a:bodyPr>
            <a:normAutofit/>
          </a:bodyPr>
          <a:lstStyle/>
          <a:p>
            <a:pPr algn="ctr"/>
            <a:r>
              <a:rPr lang="it-IT" sz="4000" b="1" dirty="0">
                <a:solidFill>
                  <a:srgbClr val="0070C0"/>
                </a:solidFill>
              </a:rPr>
              <a:t>Invalsi e misura delle competenze</a:t>
            </a:r>
          </a:p>
        </p:txBody>
      </p:sp>
      <p:sp>
        <p:nvSpPr>
          <p:cNvPr id="3" name="Segnaposto contenuto 2">
            <a:extLst>
              <a:ext uri="{FF2B5EF4-FFF2-40B4-BE49-F238E27FC236}">
                <a16:creationId xmlns:a16="http://schemas.microsoft.com/office/drawing/2014/main" id="{69343099-2E11-75BF-AE06-F5EAF97B2CC7}"/>
              </a:ext>
            </a:extLst>
          </p:cNvPr>
          <p:cNvSpPr>
            <a:spLocks noGrp="1"/>
          </p:cNvSpPr>
          <p:nvPr>
            <p:ph sz="half" idx="1"/>
          </p:nvPr>
        </p:nvSpPr>
        <p:spPr>
          <a:xfrm>
            <a:off x="345831" y="914399"/>
            <a:ext cx="5457092" cy="4798329"/>
          </a:xfrm>
        </p:spPr>
        <p:txBody>
          <a:bodyPr>
            <a:normAutofit fontScale="25000" lnSpcReduction="20000"/>
          </a:bodyPr>
          <a:lstStyle/>
          <a:p>
            <a:pPr marL="0" indent="0" algn="just">
              <a:lnSpc>
                <a:spcPct val="120000"/>
              </a:lnSpc>
              <a:spcBef>
                <a:spcPts val="0"/>
              </a:spcBef>
              <a:buNone/>
            </a:pPr>
            <a:r>
              <a:rPr lang="it-IT" sz="8000" b="1" dirty="0">
                <a:solidFill>
                  <a:srgbClr val="C00000"/>
                </a:solidFill>
              </a:rPr>
              <a:t>Cosa sono le Prove Invalsi?</a:t>
            </a:r>
          </a:p>
          <a:p>
            <a:pPr marL="0" indent="0" algn="just">
              <a:lnSpc>
                <a:spcPct val="120000"/>
              </a:lnSpc>
              <a:spcBef>
                <a:spcPts val="0"/>
              </a:spcBef>
              <a:buNone/>
            </a:pPr>
            <a:endParaRPr lang="it-IT" dirty="0"/>
          </a:p>
          <a:p>
            <a:pPr algn="just">
              <a:lnSpc>
                <a:spcPct val="120000"/>
              </a:lnSpc>
              <a:spcBef>
                <a:spcPts val="0"/>
              </a:spcBef>
            </a:pPr>
            <a:r>
              <a:rPr lang="it-IT" sz="8000" dirty="0">
                <a:latin typeface="+mj-lt"/>
              </a:rPr>
              <a:t>Le Prove INVALSI verificano gli apprendimenti sulla base delle Indicazioni nazionali e delle Linee guida del Ministero dell’Istruzione e del Merito. </a:t>
            </a:r>
          </a:p>
          <a:p>
            <a:pPr marL="0" indent="0" algn="just">
              <a:lnSpc>
                <a:spcPct val="120000"/>
              </a:lnSpc>
              <a:spcBef>
                <a:spcPts val="0"/>
              </a:spcBef>
              <a:buNone/>
            </a:pPr>
            <a:endParaRPr lang="it-IT" sz="8000" dirty="0">
              <a:latin typeface="+mj-lt"/>
            </a:endParaRPr>
          </a:p>
          <a:p>
            <a:pPr algn="just">
              <a:lnSpc>
                <a:spcPct val="120000"/>
              </a:lnSpc>
              <a:spcBef>
                <a:spcPts val="0"/>
              </a:spcBef>
            </a:pPr>
            <a:r>
              <a:rPr lang="it-IT" sz="8000" dirty="0">
                <a:latin typeface="+mj-lt"/>
              </a:rPr>
              <a:t>Nella Prova di Italiano si verifica la capacità di comprendere un testo autentico, letterario, misurando sette aspetti della competenza linguistica che valutano la capacità degli studenti di riflettere sul testo, valutarlo, comprenderne l’organizzazione logica e le connessioni interne.</a:t>
            </a:r>
          </a:p>
          <a:p>
            <a:pPr algn="just">
              <a:lnSpc>
                <a:spcPct val="120000"/>
              </a:lnSpc>
              <a:spcBef>
                <a:spcPts val="0"/>
              </a:spcBef>
            </a:pPr>
            <a:endParaRPr lang="it-IT" sz="8000" dirty="0">
              <a:latin typeface="+mj-lt"/>
            </a:endParaRPr>
          </a:p>
          <a:p>
            <a:pPr algn="just">
              <a:lnSpc>
                <a:spcPct val="120000"/>
              </a:lnSpc>
              <a:spcBef>
                <a:spcPts val="0"/>
              </a:spcBef>
            </a:pPr>
            <a:r>
              <a:rPr lang="it-IT" sz="8000" dirty="0">
                <a:latin typeface="+mj-lt"/>
              </a:rPr>
              <a:t> La Prova di Matematica verifica le conoscenze più importanti, la capacità di risolvere problemi e quella di argomentare in quattro ambiti: probabilità e statistica, aritmetica o algebra, geometria, relazioni e funzioni. </a:t>
            </a:r>
          </a:p>
        </p:txBody>
      </p:sp>
      <p:sp>
        <p:nvSpPr>
          <p:cNvPr id="5" name="Segnaposto contenuto 4">
            <a:extLst>
              <a:ext uri="{FF2B5EF4-FFF2-40B4-BE49-F238E27FC236}">
                <a16:creationId xmlns:a16="http://schemas.microsoft.com/office/drawing/2014/main" id="{0700B6AB-9E5C-B56C-0F87-95EDDBC5A9A0}"/>
              </a:ext>
            </a:extLst>
          </p:cNvPr>
          <p:cNvSpPr>
            <a:spLocks noGrp="1"/>
          </p:cNvSpPr>
          <p:nvPr>
            <p:ph sz="half" idx="2"/>
          </p:nvPr>
        </p:nvSpPr>
        <p:spPr>
          <a:xfrm>
            <a:off x="6588369" y="700171"/>
            <a:ext cx="5257800" cy="5226783"/>
          </a:xfrm>
        </p:spPr>
        <p:txBody>
          <a:bodyPr>
            <a:normAutofit fontScale="25000" lnSpcReduction="20000"/>
          </a:bodyPr>
          <a:lstStyle/>
          <a:p>
            <a:pPr marL="0" indent="0" algn="just">
              <a:buNone/>
            </a:pPr>
            <a:endParaRPr lang="it-IT" sz="8000" b="1" dirty="0">
              <a:solidFill>
                <a:srgbClr val="C00000"/>
              </a:solidFill>
            </a:endParaRPr>
          </a:p>
          <a:p>
            <a:pPr marL="0" indent="0" algn="just">
              <a:lnSpc>
                <a:spcPct val="120000"/>
              </a:lnSpc>
              <a:spcBef>
                <a:spcPts val="0"/>
              </a:spcBef>
              <a:buNone/>
            </a:pPr>
            <a:r>
              <a:rPr lang="it-IT" sz="8000" b="1" dirty="0">
                <a:solidFill>
                  <a:srgbClr val="C00000"/>
                </a:solidFill>
              </a:rPr>
              <a:t>Come misurano i livelli di competenze?</a:t>
            </a:r>
            <a:endParaRPr lang="it-IT" sz="8000" dirty="0"/>
          </a:p>
          <a:p>
            <a:pPr marL="216000" indent="-216000" algn="just">
              <a:lnSpc>
                <a:spcPct val="120000"/>
              </a:lnSpc>
              <a:spcBef>
                <a:spcPts val="0"/>
              </a:spcBef>
            </a:pPr>
            <a:r>
              <a:rPr lang="it-IT" sz="8000" dirty="0">
                <a:latin typeface="+mj-lt"/>
              </a:rPr>
              <a:t>La scala costruita da INVALSI per le prove di Italiano e Matematica si articola su cinque livelli, dal livello 1 al livello 5.</a:t>
            </a:r>
          </a:p>
          <a:p>
            <a:pPr marL="0" indent="0" algn="just">
              <a:lnSpc>
                <a:spcPct val="120000"/>
              </a:lnSpc>
              <a:spcBef>
                <a:spcPts val="0"/>
              </a:spcBef>
              <a:buNone/>
            </a:pPr>
            <a:endParaRPr lang="it-IT" sz="8000" dirty="0">
              <a:latin typeface="+mj-lt"/>
            </a:endParaRPr>
          </a:p>
          <a:p>
            <a:pPr marL="216000" indent="-216000" algn="just">
              <a:lnSpc>
                <a:spcPct val="120000"/>
              </a:lnSpc>
              <a:spcBef>
                <a:spcPts val="0"/>
              </a:spcBef>
            </a:pPr>
            <a:r>
              <a:rPr lang="it-IT" sz="8000" dirty="0">
                <a:latin typeface="+mj-lt"/>
              </a:rPr>
              <a:t>I livelli 1 e 2 identificano un risultato non in linea con i traguardi previsti per il grado scolastico oggetto d’interesse; il livello 3 rappresenta un esito della prova adeguato ai traguardi di apprendimento previsti dalle Indicazioni nazionali; i livelli 4 e 5 il raggiungimento dei risultati di apprendimento più elevati.</a:t>
            </a:r>
          </a:p>
          <a:p>
            <a:pPr marL="0" indent="0" algn="just">
              <a:lnSpc>
                <a:spcPct val="120000"/>
              </a:lnSpc>
              <a:spcBef>
                <a:spcPts val="0"/>
              </a:spcBef>
              <a:buNone/>
            </a:pPr>
            <a:endParaRPr lang="it-IT" sz="8000" dirty="0">
              <a:latin typeface="+mj-lt"/>
            </a:endParaRPr>
          </a:p>
          <a:p>
            <a:pPr marL="216000" indent="-216000" algn="just">
              <a:lnSpc>
                <a:spcPct val="120000"/>
              </a:lnSpc>
              <a:spcBef>
                <a:spcPts val="0"/>
              </a:spcBef>
            </a:pPr>
            <a:r>
              <a:rPr lang="it-IT" sz="8000" b="1" dirty="0">
                <a:solidFill>
                  <a:srgbClr val="0070C0"/>
                </a:solidFill>
                <a:latin typeface="+mj-lt"/>
              </a:rPr>
              <a:t>I traguardi di apprendimento sono in linea con le indicazioni nazionali se viene raggiunto almeno il </a:t>
            </a:r>
            <a:r>
              <a:rPr lang="it-IT" sz="8000" b="1" dirty="0">
                <a:solidFill>
                  <a:srgbClr val="FF0000"/>
                </a:solidFill>
                <a:latin typeface="+mj-lt"/>
              </a:rPr>
              <a:t>livello 3 </a:t>
            </a:r>
            <a:r>
              <a:rPr lang="it-IT" sz="8000" b="1" dirty="0">
                <a:solidFill>
                  <a:srgbClr val="0070C0"/>
                </a:solidFill>
                <a:latin typeface="+mj-lt"/>
              </a:rPr>
              <a:t>(livelli 3,4,5). </a:t>
            </a:r>
          </a:p>
        </p:txBody>
      </p:sp>
    </p:spTree>
    <p:extLst>
      <p:ext uri="{BB962C8B-B14F-4D97-AF65-F5344CB8AC3E}">
        <p14:creationId xmlns:p14="http://schemas.microsoft.com/office/powerpoint/2010/main" val="140022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7E3D9C-4698-C862-2C42-E6709D50A081}"/>
              </a:ext>
            </a:extLst>
          </p:cNvPr>
          <p:cNvSpPr>
            <a:spLocks noGrp="1"/>
          </p:cNvSpPr>
          <p:nvPr>
            <p:ph type="title"/>
          </p:nvPr>
        </p:nvSpPr>
        <p:spPr>
          <a:xfrm>
            <a:off x="741363" y="30627"/>
            <a:ext cx="10515600" cy="886900"/>
          </a:xfrm>
        </p:spPr>
        <p:txBody>
          <a:bodyPr>
            <a:normAutofit/>
          </a:bodyPr>
          <a:lstStyle/>
          <a:p>
            <a:pPr algn="ctr"/>
            <a:r>
              <a:rPr lang="it-IT" sz="4000" b="1" dirty="0">
                <a:solidFill>
                  <a:srgbClr val="0070C0"/>
                </a:solidFill>
              </a:rPr>
              <a:t>I risultati a colpo d’occhio dell’Istituto</a:t>
            </a:r>
          </a:p>
        </p:txBody>
      </p:sp>
      <p:sp>
        <p:nvSpPr>
          <p:cNvPr id="3" name="Segnaposto contenuto 2">
            <a:extLst>
              <a:ext uri="{FF2B5EF4-FFF2-40B4-BE49-F238E27FC236}">
                <a16:creationId xmlns:a16="http://schemas.microsoft.com/office/drawing/2014/main" id="{55A9D223-29FB-EC7D-5001-D791ADE4A302}"/>
              </a:ext>
            </a:extLst>
          </p:cNvPr>
          <p:cNvSpPr>
            <a:spLocks noGrp="1"/>
          </p:cNvSpPr>
          <p:nvPr>
            <p:ph idx="1"/>
          </p:nvPr>
        </p:nvSpPr>
        <p:spPr/>
        <p:txBody>
          <a:bodyPr>
            <a:normAutofit fontScale="92500"/>
          </a:bodyPr>
          <a:lstStyle/>
          <a:p>
            <a:endParaRPr lang="it-IT" dirty="0"/>
          </a:p>
          <a:p>
            <a:endParaRPr lang="it-IT" dirty="0"/>
          </a:p>
          <a:p>
            <a:endParaRPr lang="it-IT" dirty="0"/>
          </a:p>
          <a:p>
            <a:endParaRPr lang="it-IT" dirty="0"/>
          </a:p>
          <a:p>
            <a:endParaRPr lang="it-IT" dirty="0"/>
          </a:p>
          <a:p>
            <a:endParaRPr lang="it-IT" dirty="0"/>
          </a:p>
          <a:p>
            <a:endParaRPr lang="it-IT" dirty="0"/>
          </a:p>
          <a:p>
            <a:pPr marL="0" indent="0">
              <a:lnSpc>
                <a:spcPct val="100000"/>
              </a:lnSpc>
              <a:spcBef>
                <a:spcPts val="0"/>
              </a:spcBef>
              <a:buNone/>
            </a:pPr>
            <a:r>
              <a:rPr lang="it-IT" sz="2800" dirty="0">
                <a:latin typeface="+mj-lt"/>
              </a:rPr>
              <a:t>La percentuale di coloro che riescono a raggiungere un risultato adeguato con i traguardi è pari al </a:t>
            </a:r>
            <a:r>
              <a:rPr lang="it-IT" sz="2800" b="1" dirty="0">
                <a:latin typeface="+mj-lt"/>
              </a:rPr>
              <a:t>71%</a:t>
            </a:r>
            <a:r>
              <a:rPr lang="it-IT" sz="2800" dirty="0">
                <a:latin typeface="+mj-lt"/>
              </a:rPr>
              <a:t> in </a:t>
            </a:r>
            <a:r>
              <a:rPr lang="it-IT" sz="2800" b="1" dirty="0">
                <a:latin typeface="+mj-lt"/>
              </a:rPr>
              <a:t>Italiano </a:t>
            </a:r>
            <a:r>
              <a:rPr lang="it-IT" sz="2800" dirty="0">
                <a:latin typeface="+mj-lt"/>
              </a:rPr>
              <a:t>ed al </a:t>
            </a:r>
            <a:r>
              <a:rPr lang="it-IT" sz="2800" b="1" dirty="0">
                <a:latin typeface="+mj-lt"/>
              </a:rPr>
              <a:t>49% </a:t>
            </a:r>
            <a:r>
              <a:rPr lang="it-IT" sz="2800" dirty="0">
                <a:latin typeface="+mj-lt"/>
              </a:rPr>
              <a:t>in </a:t>
            </a:r>
            <a:r>
              <a:rPr lang="it-IT" sz="2800" b="1" dirty="0">
                <a:latin typeface="+mj-lt"/>
              </a:rPr>
              <a:t>Matematica</a:t>
            </a:r>
            <a:r>
              <a:rPr lang="it-IT" sz="2800" dirty="0">
                <a:latin typeface="+mj-lt"/>
              </a:rPr>
              <a:t>.</a:t>
            </a:r>
            <a:endParaRPr lang="it-IT" dirty="0">
              <a:latin typeface="+mj-lt"/>
            </a:endParaRPr>
          </a:p>
        </p:txBody>
      </p:sp>
      <p:pic>
        <p:nvPicPr>
          <p:cNvPr id="4" name="Immagine 3">
            <a:extLst>
              <a:ext uri="{FF2B5EF4-FFF2-40B4-BE49-F238E27FC236}">
                <a16:creationId xmlns:a16="http://schemas.microsoft.com/office/drawing/2014/main" id="{CDA0462E-1A8B-3003-B89B-C08BDFFD9989}"/>
              </a:ext>
            </a:extLst>
          </p:cNvPr>
          <p:cNvPicPr>
            <a:picLocks noChangeAspect="1"/>
          </p:cNvPicPr>
          <p:nvPr/>
        </p:nvPicPr>
        <p:blipFill>
          <a:blip r:embed="rId2"/>
          <a:stretch>
            <a:fillRect/>
          </a:stretch>
        </p:blipFill>
        <p:spPr>
          <a:xfrm>
            <a:off x="838200" y="1420838"/>
            <a:ext cx="10321927" cy="3365914"/>
          </a:xfrm>
          <a:prstGeom prst="rect">
            <a:avLst/>
          </a:prstGeom>
        </p:spPr>
      </p:pic>
    </p:spTree>
    <p:extLst>
      <p:ext uri="{BB962C8B-B14F-4D97-AF65-F5344CB8AC3E}">
        <p14:creationId xmlns:p14="http://schemas.microsoft.com/office/powerpoint/2010/main" val="89710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89F64-ECE8-844D-DCB6-E7149521F9E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E7C68F5-C115-12C8-E762-E12D8BAE2A45}"/>
              </a:ext>
            </a:extLst>
          </p:cNvPr>
          <p:cNvSpPr>
            <a:spLocks noGrp="1"/>
          </p:cNvSpPr>
          <p:nvPr>
            <p:ph type="title"/>
          </p:nvPr>
        </p:nvSpPr>
        <p:spPr>
          <a:xfrm>
            <a:off x="711590" y="154110"/>
            <a:ext cx="10515600" cy="1041643"/>
          </a:xfrm>
        </p:spPr>
        <p:txBody>
          <a:bodyPr>
            <a:noAutofit/>
          </a:bodyPr>
          <a:lstStyle/>
          <a:p>
            <a:r>
              <a:rPr lang="it-IT" sz="2400" b="1" dirty="0">
                <a:solidFill>
                  <a:srgbClr val="0070C0"/>
                </a:solidFill>
              </a:rPr>
              <a:t>Confronto dei traguardi raggiunti dall’Istituto con quelli osservati per i campioni statistici Regione Abruzzo, macro-area SUD, campione nazionale.</a:t>
            </a:r>
          </a:p>
        </p:txBody>
      </p:sp>
      <p:pic>
        <p:nvPicPr>
          <p:cNvPr id="5" name="Immagine 4">
            <a:extLst>
              <a:ext uri="{FF2B5EF4-FFF2-40B4-BE49-F238E27FC236}">
                <a16:creationId xmlns:a16="http://schemas.microsoft.com/office/drawing/2014/main" id="{370E40C9-9316-995F-BB7F-43781C984120}"/>
              </a:ext>
            </a:extLst>
          </p:cNvPr>
          <p:cNvPicPr>
            <a:picLocks noChangeAspect="1"/>
          </p:cNvPicPr>
          <p:nvPr/>
        </p:nvPicPr>
        <p:blipFill>
          <a:blip r:embed="rId2"/>
          <a:stretch>
            <a:fillRect/>
          </a:stretch>
        </p:blipFill>
        <p:spPr>
          <a:xfrm>
            <a:off x="423822" y="3861386"/>
            <a:ext cx="11604055" cy="1799784"/>
          </a:xfrm>
          <a:prstGeom prst="rect">
            <a:avLst/>
          </a:prstGeom>
        </p:spPr>
      </p:pic>
      <p:sp>
        <p:nvSpPr>
          <p:cNvPr id="9" name="Segnaposto contenuto 2">
            <a:extLst>
              <a:ext uri="{FF2B5EF4-FFF2-40B4-BE49-F238E27FC236}">
                <a16:creationId xmlns:a16="http://schemas.microsoft.com/office/drawing/2014/main" id="{683B7AF7-57CA-C8B0-D3F3-2F6A32E3CE63}"/>
              </a:ext>
            </a:extLst>
          </p:cNvPr>
          <p:cNvSpPr>
            <a:spLocks noGrp="1"/>
          </p:cNvSpPr>
          <p:nvPr>
            <p:ph idx="1"/>
          </p:nvPr>
        </p:nvSpPr>
        <p:spPr>
          <a:xfrm>
            <a:off x="711590" y="1406769"/>
            <a:ext cx="11056588" cy="4394309"/>
          </a:xfrm>
        </p:spPr>
        <p:txBody>
          <a:bodyPr>
            <a:normAutofit/>
          </a:bodyPr>
          <a:lstStyle/>
          <a:p>
            <a:pPr marL="0" indent="0" algn="just">
              <a:lnSpc>
                <a:spcPct val="100000"/>
              </a:lnSpc>
              <a:spcBef>
                <a:spcPts val="0"/>
              </a:spcBef>
              <a:buNone/>
            </a:pPr>
            <a:r>
              <a:rPr lang="it-IT" sz="2000" dirty="0">
                <a:latin typeface="+mj-lt"/>
              </a:rPr>
              <a:t>La percentuale di studenti che hanno raggiunto traguardi adeguati nelle prove è messa a confronto con</a:t>
            </a:r>
          </a:p>
          <a:p>
            <a:pPr algn="just">
              <a:lnSpc>
                <a:spcPct val="100000"/>
              </a:lnSpc>
              <a:spcBef>
                <a:spcPts val="0"/>
              </a:spcBef>
            </a:pPr>
            <a:r>
              <a:rPr lang="it-IT" sz="2000" dirty="0">
                <a:latin typeface="+mj-lt"/>
              </a:rPr>
              <a:t>quella del campione statistico della Regione Abruzzo (quarta colonna),</a:t>
            </a:r>
          </a:p>
          <a:p>
            <a:pPr algn="just">
              <a:lnSpc>
                <a:spcPct val="100000"/>
              </a:lnSpc>
              <a:spcBef>
                <a:spcPts val="0"/>
              </a:spcBef>
            </a:pPr>
            <a:r>
              <a:rPr lang="it-IT" sz="2000" dirty="0">
                <a:latin typeface="+mj-lt"/>
              </a:rPr>
              <a:t>quella del campione della macro-area geografica SUD (quinta colonna),</a:t>
            </a:r>
          </a:p>
          <a:p>
            <a:pPr algn="just">
              <a:lnSpc>
                <a:spcPct val="100000"/>
              </a:lnSpc>
              <a:spcBef>
                <a:spcPts val="0"/>
              </a:spcBef>
            </a:pPr>
            <a:r>
              <a:rPr lang="it-IT" sz="2000" dirty="0">
                <a:latin typeface="+mj-lt"/>
              </a:rPr>
              <a:t>quella del campione nazionale (sesta colonna). </a:t>
            </a:r>
          </a:p>
          <a:p>
            <a:pPr marL="0" indent="0" algn="just">
              <a:lnSpc>
                <a:spcPct val="100000"/>
              </a:lnSpc>
              <a:spcBef>
                <a:spcPts val="0"/>
              </a:spcBef>
              <a:buNone/>
            </a:pPr>
            <a:endParaRPr lang="it-IT" sz="2000" dirty="0">
              <a:latin typeface="+mj-lt"/>
            </a:endParaRPr>
          </a:p>
          <a:p>
            <a:pPr marL="0" indent="0" algn="just">
              <a:lnSpc>
                <a:spcPct val="100000"/>
              </a:lnSpc>
              <a:spcBef>
                <a:spcPts val="0"/>
              </a:spcBef>
              <a:buNone/>
            </a:pPr>
            <a:r>
              <a:rPr lang="it-IT" sz="2000" dirty="0">
                <a:latin typeface="+mj-lt"/>
              </a:rPr>
              <a:t>La direzione delle frecce fornisce un’immediata indicazione del risultato di tale confronto.</a:t>
            </a:r>
          </a:p>
          <a:p>
            <a:pPr marL="0" indent="0">
              <a:buNone/>
            </a:pPr>
            <a:endParaRPr lang="it-IT" dirty="0"/>
          </a:p>
        </p:txBody>
      </p:sp>
    </p:spTree>
    <p:extLst>
      <p:ext uri="{BB962C8B-B14F-4D97-AF65-F5344CB8AC3E}">
        <p14:creationId xmlns:p14="http://schemas.microsoft.com/office/powerpoint/2010/main" val="2972757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B5171-BBAD-E3A8-D096-FA51D6CE5C0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570C5FC-243D-1097-922C-0A499C1ADDD3}"/>
              </a:ext>
            </a:extLst>
          </p:cNvPr>
          <p:cNvSpPr>
            <a:spLocks noGrp="1"/>
          </p:cNvSpPr>
          <p:nvPr>
            <p:ph type="title"/>
          </p:nvPr>
        </p:nvSpPr>
        <p:spPr>
          <a:xfrm>
            <a:off x="838200" y="0"/>
            <a:ext cx="10515600" cy="843361"/>
          </a:xfrm>
        </p:spPr>
        <p:txBody>
          <a:bodyPr>
            <a:noAutofit/>
          </a:bodyPr>
          <a:lstStyle/>
          <a:p>
            <a:pPr algn="ctr"/>
            <a:r>
              <a:rPr lang="it-IT" sz="4000" b="1" dirty="0">
                <a:solidFill>
                  <a:srgbClr val="0070C0"/>
                </a:solidFill>
              </a:rPr>
              <a:t>I risultati nel tempo </a:t>
            </a:r>
          </a:p>
        </p:txBody>
      </p:sp>
      <p:sp>
        <p:nvSpPr>
          <p:cNvPr id="3" name="Segnaposto contenuto 2">
            <a:extLst>
              <a:ext uri="{FF2B5EF4-FFF2-40B4-BE49-F238E27FC236}">
                <a16:creationId xmlns:a16="http://schemas.microsoft.com/office/drawing/2014/main" id="{F41A69F1-7919-724A-69D5-3483B7EACFDC}"/>
              </a:ext>
            </a:extLst>
          </p:cNvPr>
          <p:cNvSpPr>
            <a:spLocks noGrp="1"/>
          </p:cNvSpPr>
          <p:nvPr>
            <p:ph idx="1"/>
          </p:nvPr>
        </p:nvSpPr>
        <p:spPr>
          <a:xfrm>
            <a:off x="838200" y="843361"/>
            <a:ext cx="10515600" cy="4561719"/>
          </a:xfrm>
        </p:spPr>
        <p:txBody>
          <a:bodyPr>
            <a:normAutofit/>
          </a:bodyPr>
          <a:lstStyle/>
          <a:p>
            <a:pPr marL="0" indent="0" algn="just">
              <a:lnSpc>
                <a:spcPct val="100000"/>
              </a:lnSpc>
              <a:spcBef>
                <a:spcPts val="0"/>
              </a:spcBef>
              <a:buNone/>
            </a:pPr>
            <a:r>
              <a:rPr lang="it-IT" sz="2400" dirty="0">
                <a:latin typeface="+mj-lt"/>
              </a:rPr>
              <a:t>Le prove permettono di comparare gli esiti nel tempo, e confrontare i risultati conseguiti nel 2024 con quelli degli anni precedenti. </a:t>
            </a:r>
          </a:p>
          <a:p>
            <a:pPr marL="0" indent="0" algn="just">
              <a:lnSpc>
                <a:spcPct val="100000"/>
              </a:lnSpc>
              <a:spcBef>
                <a:spcPts val="0"/>
              </a:spcBef>
              <a:buNone/>
            </a:pPr>
            <a:endParaRPr lang="it-IT" sz="2400" dirty="0">
              <a:latin typeface="+mj-lt"/>
            </a:endParaRPr>
          </a:p>
          <a:p>
            <a:pPr marL="0" indent="0" algn="just">
              <a:lnSpc>
                <a:spcPct val="100000"/>
              </a:lnSpc>
              <a:spcBef>
                <a:spcPts val="0"/>
              </a:spcBef>
              <a:buNone/>
            </a:pPr>
            <a:r>
              <a:rPr lang="it-IT" sz="2400" dirty="0">
                <a:latin typeface="+mj-lt"/>
              </a:rPr>
              <a:t>Il grafico seguente restituisce l’evoluzione del punteggio per italiano e matematica delle ultime cinque rilevazioni. </a:t>
            </a:r>
            <a:r>
              <a:rPr lang="it-IT" sz="2000" b="0" i="0" dirty="0">
                <a:solidFill>
                  <a:srgbClr val="222222"/>
                </a:solidFill>
                <a:effectLst/>
                <a:latin typeface="+mj-lt"/>
              </a:rPr>
              <a:t> L’analisi evidenzia l’EFFETTO COVID dall’ </a:t>
            </a:r>
            <a:r>
              <a:rPr lang="it-IT" sz="2000" b="0" i="0" dirty="0" err="1">
                <a:solidFill>
                  <a:srgbClr val="222222"/>
                </a:solidFill>
                <a:effectLst/>
                <a:latin typeface="+mj-lt"/>
              </a:rPr>
              <a:t>a.s.</a:t>
            </a:r>
            <a:r>
              <a:rPr lang="it-IT" sz="2000" b="0" i="0" dirty="0">
                <a:solidFill>
                  <a:srgbClr val="222222"/>
                </a:solidFill>
                <a:effectLst/>
                <a:latin typeface="+mj-lt"/>
              </a:rPr>
              <a:t> 2020/2021.</a:t>
            </a:r>
            <a:endParaRPr lang="it-IT" sz="2000" dirty="0">
              <a:latin typeface="+mj-lt"/>
            </a:endParaRPr>
          </a:p>
        </p:txBody>
      </p:sp>
      <p:pic>
        <p:nvPicPr>
          <p:cNvPr id="4" name="Immagine 3">
            <a:extLst>
              <a:ext uri="{FF2B5EF4-FFF2-40B4-BE49-F238E27FC236}">
                <a16:creationId xmlns:a16="http://schemas.microsoft.com/office/drawing/2014/main" id="{6E7F4B7E-3146-163B-C512-6D44025640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997469"/>
            <a:ext cx="10515600" cy="3489917"/>
          </a:xfrm>
          <a:prstGeom prst="rect">
            <a:avLst/>
          </a:prstGeom>
          <a:noFill/>
          <a:ln>
            <a:noFill/>
          </a:ln>
        </p:spPr>
      </p:pic>
    </p:spTree>
    <p:extLst>
      <p:ext uri="{BB962C8B-B14F-4D97-AF65-F5344CB8AC3E}">
        <p14:creationId xmlns:p14="http://schemas.microsoft.com/office/powerpoint/2010/main" val="978483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F22F2-3ED0-47AC-BE85-259340726A1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258B974-23B9-6A82-D75D-678681454C60}"/>
              </a:ext>
            </a:extLst>
          </p:cNvPr>
          <p:cNvSpPr>
            <a:spLocks noGrp="1"/>
          </p:cNvSpPr>
          <p:nvPr>
            <p:ph type="title"/>
          </p:nvPr>
        </p:nvSpPr>
        <p:spPr>
          <a:xfrm>
            <a:off x="838200" y="365125"/>
            <a:ext cx="10515600" cy="1041643"/>
          </a:xfrm>
        </p:spPr>
        <p:txBody>
          <a:bodyPr>
            <a:noAutofit/>
          </a:bodyPr>
          <a:lstStyle/>
          <a:p>
            <a:pPr algn="ctr"/>
            <a:r>
              <a:rPr lang="it-IT" sz="3200" b="1" dirty="0">
                <a:solidFill>
                  <a:srgbClr val="0070C0"/>
                </a:solidFill>
              </a:rPr>
              <a:t>La prova INVALSI di Italiano della classe II in dettaglio</a:t>
            </a:r>
          </a:p>
        </p:txBody>
      </p:sp>
      <p:pic>
        <p:nvPicPr>
          <p:cNvPr id="8" name="Immagine 7">
            <a:extLst>
              <a:ext uri="{FF2B5EF4-FFF2-40B4-BE49-F238E27FC236}">
                <a16:creationId xmlns:a16="http://schemas.microsoft.com/office/drawing/2014/main" id="{74091E27-8271-332D-F5E7-3DC6EE7EB327}"/>
              </a:ext>
            </a:extLst>
          </p:cNvPr>
          <p:cNvPicPr>
            <a:picLocks noChangeAspect="1"/>
          </p:cNvPicPr>
          <p:nvPr/>
        </p:nvPicPr>
        <p:blipFill>
          <a:blip r:embed="rId2"/>
          <a:stretch>
            <a:fillRect/>
          </a:stretch>
        </p:blipFill>
        <p:spPr>
          <a:xfrm>
            <a:off x="619179" y="1645365"/>
            <a:ext cx="11304280" cy="3567269"/>
          </a:xfrm>
          <a:prstGeom prst="rect">
            <a:avLst/>
          </a:prstGeom>
        </p:spPr>
      </p:pic>
    </p:spTree>
    <p:extLst>
      <p:ext uri="{BB962C8B-B14F-4D97-AF65-F5344CB8AC3E}">
        <p14:creationId xmlns:p14="http://schemas.microsoft.com/office/powerpoint/2010/main" val="302986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D77F1C-94BB-FFB9-18A9-30C3F483FF66}"/>
              </a:ext>
            </a:extLst>
          </p:cNvPr>
          <p:cNvSpPr>
            <a:spLocks noGrp="1"/>
          </p:cNvSpPr>
          <p:nvPr>
            <p:ph type="title"/>
          </p:nvPr>
        </p:nvSpPr>
        <p:spPr>
          <a:xfrm>
            <a:off x="714521" y="5061920"/>
            <a:ext cx="10734822" cy="1325563"/>
          </a:xfrm>
        </p:spPr>
        <p:txBody>
          <a:bodyPr>
            <a:normAutofit/>
          </a:bodyPr>
          <a:lstStyle/>
          <a:p>
            <a:pPr algn="just"/>
            <a:r>
              <a:rPr lang="it-IT" sz="2400" dirty="0"/>
              <a:t>Le figure A. e B. riportano i risultati delle prove di italiano stratificati per corsi di studi, ed un confronto tra i singoli licei dell’Istituto con scuole aventi caratteristiche simili del campione regione Abruzzo, macro-area SUD, e del campione Italia.</a:t>
            </a:r>
          </a:p>
        </p:txBody>
      </p:sp>
      <p:sp>
        <p:nvSpPr>
          <p:cNvPr id="9" name="Titolo 1">
            <a:extLst>
              <a:ext uri="{FF2B5EF4-FFF2-40B4-BE49-F238E27FC236}">
                <a16:creationId xmlns:a16="http://schemas.microsoft.com/office/drawing/2014/main" id="{D39FFF95-CA17-670C-5EFC-5306DEAD178F}"/>
              </a:ext>
            </a:extLst>
          </p:cNvPr>
          <p:cNvSpPr txBox="1">
            <a:spLocks/>
          </p:cNvSpPr>
          <p:nvPr/>
        </p:nvSpPr>
        <p:spPr>
          <a:xfrm>
            <a:off x="1059393" y="246238"/>
            <a:ext cx="10515600" cy="9948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200" b="1" dirty="0">
                <a:solidFill>
                  <a:srgbClr val="0070C0"/>
                </a:solidFill>
              </a:rPr>
              <a:t>I risultati delle Prove di Italiano stratificati per corsi di studi</a:t>
            </a:r>
          </a:p>
        </p:txBody>
      </p:sp>
      <p:graphicFrame>
        <p:nvGraphicFramePr>
          <p:cNvPr id="5" name="Grafico 4">
            <a:extLst>
              <a:ext uri="{FF2B5EF4-FFF2-40B4-BE49-F238E27FC236}">
                <a16:creationId xmlns:a16="http://schemas.microsoft.com/office/drawing/2014/main" id="{E6B4F8D5-FE93-51CF-6E0B-6899BB62C40F}"/>
              </a:ext>
            </a:extLst>
          </p:cNvPr>
          <p:cNvGraphicFramePr/>
          <p:nvPr>
            <p:extLst>
              <p:ext uri="{D42A27DB-BD31-4B8C-83A1-F6EECF244321}">
                <p14:modId xmlns:p14="http://schemas.microsoft.com/office/powerpoint/2010/main" val="856934699"/>
              </p:ext>
            </p:extLst>
          </p:nvPr>
        </p:nvGraphicFramePr>
        <p:xfrm>
          <a:off x="241470" y="1451598"/>
          <a:ext cx="5462954" cy="3399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Grafico 10">
            <a:extLst>
              <a:ext uri="{FF2B5EF4-FFF2-40B4-BE49-F238E27FC236}">
                <a16:creationId xmlns:a16="http://schemas.microsoft.com/office/drawing/2014/main" id="{E6B4F8D5-FE93-51CF-6E0B-6899BB62C40F}"/>
              </a:ext>
            </a:extLst>
          </p:cNvPr>
          <p:cNvGraphicFramePr/>
          <p:nvPr>
            <p:extLst>
              <p:ext uri="{D42A27DB-BD31-4B8C-83A1-F6EECF244321}">
                <p14:modId xmlns:p14="http://schemas.microsoft.com/office/powerpoint/2010/main" val="3043746637"/>
              </p:ext>
            </p:extLst>
          </p:nvPr>
        </p:nvGraphicFramePr>
        <p:xfrm>
          <a:off x="6096000" y="1533350"/>
          <a:ext cx="5649376" cy="33998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3788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46530550-08CD-C067-87A3-1CA2DD744DE8}"/>
              </a:ext>
            </a:extLst>
          </p:cNvPr>
          <p:cNvPicPr>
            <a:picLocks noChangeAspect="1"/>
          </p:cNvPicPr>
          <p:nvPr/>
        </p:nvPicPr>
        <p:blipFill>
          <a:blip r:embed="rId3"/>
          <a:stretch>
            <a:fillRect/>
          </a:stretch>
        </p:blipFill>
        <p:spPr>
          <a:xfrm>
            <a:off x="408841" y="379828"/>
            <a:ext cx="11783159" cy="4642339"/>
          </a:xfrm>
          <a:prstGeom prst="rect">
            <a:avLst/>
          </a:prstGeom>
        </p:spPr>
      </p:pic>
    </p:spTree>
    <p:extLst>
      <p:ext uri="{BB962C8B-B14F-4D97-AF65-F5344CB8AC3E}">
        <p14:creationId xmlns:p14="http://schemas.microsoft.com/office/powerpoint/2010/main" val="24838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02FF25-05CE-C89E-D48D-5AAC4DBEAB1F}"/>
              </a:ext>
            </a:extLst>
          </p:cNvPr>
          <p:cNvSpPr>
            <a:spLocks noGrp="1"/>
          </p:cNvSpPr>
          <p:nvPr>
            <p:ph type="title"/>
          </p:nvPr>
        </p:nvSpPr>
        <p:spPr/>
        <p:txBody>
          <a:bodyPr>
            <a:normAutofit/>
          </a:bodyPr>
          <a:lstStyle/>
          <a:p>
            <a:r>
              <a:rPr lang="it-IT" sz="3200" b="1" dirty="0">
                <a:solidFill>
                  <a:srgbClr val="0070C0"/>
                </a:solidFill>
              </a:rPr>
              <a:t>Effetto Scuola per i livelli di competenze in Matematica</a:t>
            </a:r>
          </a:p>
        </p:txBody>
      </p:sp>
      <p:sp>
        <p:nvSpPr>
          <p:cNvPr id="3" name="Segnaposto contenuto 2">
            <a:extLst>
              <a:ext uri="{FF2B5EF4-FFF2-40B4-BE49-F238E27FC236}">
                <a16:creationId xmlns:a16="http://schemas.microsoft.com/office/drawing/2014/main" id="{BAAE1990-2AE0-46DD-096F-C2DFA30DC410}"/>
              </a:ext>
            </a:extLst>
          </p:cNvPr>
          <p:cNvSpPr>
            <a:spLocks noGrp="1"/>
          </p:cNvSpPr>
          <p:nvPr>
            <p:ph idx="1"/>
          </p:nvPr>
        </p:nvSpPr>
        <p:spPr>
          <a:xfrm>
            <a:off x="838200" y="1690688"/>
            <a:ext cx="10515600" cy="4351338"/>
          </a:xfrm>
        </p:spPr>
        <p:txBody>
          <a:bodyPr>
            <a:normAutofit fontScale="92500" lnSpcReduction="10000"/>
          </a:bodyPr>
          <a:lstStyle/>
          <a:p>
            <a:pPr marL="0" indent="0" algn="just">
              <a:lnSpc>
                <a:spcPct val="110000"/>
              </a:lnSpc>
              <a:spcBef>
                <a:spcPts val="0"/>
              </a:spcBef>
              <a:buNone/>
            </a:pPr>
            <a:r>
              <a:rPr lang="it-IT" sz="2400" b="1" dirty="0">
                <a:solidFill>
                  <a:srgbClr val="C00000"/>
                </a:solidFill>
                <a:latin typeface="+mj-lt"/>
              </a:rPr>
              <a:t>Cosa è l’effetto scuola? </a:t>
            </a:r>
          </a:p>
          <a:p>
            <a:pPr marL="0" indent="0" algn="just">
              <a:lnSpc>
                <a:spcPct val="110000"/>
              </a:lnSpc>
              <a:spcBef>
                <a:spcPts val="0"/>
              </a:spcBef>
              <a:buNone/>
            </a:pPr>
            <a:r>
              <a:rPr lang="it-IT" sz="2400" dirty="0">
                <a:latin typeface="+mj-lt"/>
              </a:rPr>
              <a:t>INVALSI ha messo a punto uno strumento statistico per valutare anche il cosiddetto </a:t>
            </a:r>
            <a:r>
              <a:rPr lang="it-IT" sz="2400" i="1" dirty="0">
                <a:latin typeface="+mj-lt"/>
              </a:rPr>
              <a:t>effetto scuola</a:t>
            </a:r>
            <a:r>
              <a:rPr lang="it-IT" sz="2400" dirty="0">
                <a:latin typeface="+mj-lt"/>
              </a:rPr>
              <a:t>, ovvero il contributo dell’Istituto scolastico al cambiamento del livello di competenze degli allievi. </a:t>
            </a:r>
          </a:p>
          <a:p>
            <a:pPr algn="just">
              <a:lnSpc>
                <a:spcPct val="110000"/>
              </a:lnSpc>
              <a:spcBef>
                <a:spcPts val="0"/>
              </a:spcBef>
            </a:pPr>
            <a:endParaRPr lang="it-IT" sz="2400" dirty="0">
              <a:latin typeface="+mj-lt"/>
            </a:endParaRPr>
          </a:p>
          <a:p>
            <a:pPr marL="0" indent="0" algn="just">
              <a:lnSpc>
                <a:spcPct val="110000"/>
              </a:lnSpc>
              <a:spcBef>
                <a:spcPts val="0"/>
              </a:spcBef>
              <a:buNone/>
            </a:pPr>
            <a:r>
              <a:rPr lang="it-IT" sz="2400" b="1" dirty="0">
                <a:solidFill>
                  <a:srgbClr val="C00000"/>
                </a:solidFill>
                <a:latin typeface="+mj-lt"/>
              </a:rPr>
              <a:t>Cosa valuta?</a:t>
            </a:r>
          </a:p>
          <a:p>
            <a:pPr marL="0" indent="0" algn="just">
              <a:lnSpc>
                <a:spcPct val="110000"/>
              </a:lnSpc>
              <a:spcBef>
                <a:spcPts val="0"/>
              </a:spcBef>
              <a:buNone/>
            </a:pPr>
            <a:r>
              <a:rPr lang="it-IT" sz="2400" dirty="0">
                <a:latin typeface="+mj-lt"/>
              </a:rPr>
              <a:t>L’effetto scuola valuta il peso dei fattori esterni alla scuola sui quali la scuola non può intervenire direttamente (preparazione pregressa, fattori individuali e sociali dello studente, ecc.) rispetto a quelli interni (azioni per la promozione degli apprendimenti, scelte didattico-metodologiche, organizzazione della scuola, ecc.).</a:t>
            </a:r>
          </a:p>
          <a:p>
            <a:pPr marL="0" indent="0" algn="just">
              <a:lnSpc>
                <a:spcPct val="110000"/>
              </a:lnSpc>
              <a:spcBef>
                <a:spcPts val="0"/>
              </a:spcBef>
              <a:buNone/>
            </a:pPr>
            <a:r>
              <a:rPr lang="it-IT" sz="2400" dirty="0">
                <a:latin typeface="+mj-lt"/>
              </a:rPr>
              <a:t>Il risultato è una stima che indica l’effetto dell’istituto scolastico sulla preparazione degli studenti rispetto alla media degli altri istituti con caratteristiche simili.</a:t>
            </a:r>
          </a:p>
        </p:txBody>
      </p:sp>
    </p:spTree>
    <p:extLst>
      <p:ext uri="{BB962C8B-B14F-4D97-AF65-F5344CB8AC3E}">
        <p14:creationId xmlns:p14="http://schemas.microsoft.com/office/powerpoint/2010/main" val="34180440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810</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Calibri</vt:lpstr>
      <vt:lpstr>Calibri Light</vt:lpstr>
      <vt:lpstr>Tema di Office</vt:lpstr>
      <vt:lpstr>Rapporto Prove INVALSI classi seconde 2024</vt:lpstr>
      <vt:lpstr>Invalsi e misura delle competenze</vt:lpstr>
      <vt:lpstr>I risultati a colpo d’occhio dell’Istituto</vt:lpstr>
      <vt:lpstr>Confronto dei traguardi raggiunti dall’Istituto con quelli osservati per i campioni statistici Regione Abruzzo, macro-area SUD, campione nazionale.</vt:lpstr>
      <vt:lpstr>I risultati nel tempo </vt:lpstr>
      <vt:lpstr>La prova INVALSI di Italiano della classe II in dettaglio</vt:lpstr>
      <vt:lpstr>Le figure A. e B. riportano i risultati delle prove di italiano stratificati per corsi di studi, ed un confronto tra i singoli licei dell’Istituto con scuole aventi caratteristiche simili del campione regione Abruzzo, macro-area SUD, e del campione Italia.</vt:lpstr>
      <vt:lpstr>Presentazione standard di PowerPoint</vt:lpstr>
      <vt:lpstr>Effetto Scuola per i livelli di competenze in Matematica</vt:lpstr>
      <vt:lpstr>Presentazione standard di PowerPoint</vt:lpstr>
      <vt:lpstr>La figura C. riporta i risultati delle prove di Matematica stratificati per corsi di studi, ed un confronto tra i singoli licei dell’Istituto con scuole aventi caratteristiche simili (confronto con altri licei diversi da Scientifici per le macro-aree  Abruzzo, SUD, Italia).</vt:lpstr>
      <vt:lpstr>Referenze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Antonella Villani</dc:creator>
  <cp:lastModifiedBy>Antonella Villani</cp:lastModifiedBy>
  <cp:revision>49</cp:revision>
  <dcterms:created xsi:type="dcterms:W3CDTF">2025-01-03T16:02:03Z</dcterms:created>
  <dcterms:modified xsi:type="dcterms:W3CDTF">2025-01-08T15:00:40Z</dcterms:modified>
</cp:coreProperties>
</file>